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86" r:id="rId3"/>
    <p:sldId id="282" r:id="rId4"/>
    <p:sldId id="285" r:id="rId5"/>
    <p:sldId id="287" r:id="rId6"/>
    <p:sldId id="288" r:id="rId7"/>
    <p:sldId id="289" r:id="rId8"/>
    <p:sldId id="290" r:id="rId9"/>
    <p:sldId id="283" r:id="rId10"/>
    <p:sldId id="284" r:id="rId11"/>
    <p:sldId id="294" r:id="rId12"/>
    <p:sldId id="291" r:id="rId13"/>
    <p:sldId id="295" r:id="rId14"/>
    <p:sldId id="296" r:id="rId15"/>
    <p:sldId id="297" r:id="rId16"/>
    <p:sldId id="298" r:id="rId17"/>
    <p:sldId id="292" r:id="rId18"/>
    <p:sldId id="293" r:id="rId19"/>
    <p:sldId id="305" r:id="rId20"/>
    <p:sldId id="304" r:id="rId21"/>
    <p:sldId id="301" r:id="rId22"/>
    <p:sldId id="302" r:id="rId23"/>
    <p:sldId id="303" r:id="rId24"/>
    <p:sldId id="306" r:id="rId25"/>
    <p:sldId id="300" r:id="rId26"/>
    <p:sldId id="299" r:id="rId27"/>
    <p:sldId id="260" r:id="rId28"/>
    <p:sldId id="264" r:id="rId29"/>
    <p:sldId id="261" r:id="rId30"/>
    <p:sldId id="263" r:id="rId31"/>
    <p:sldId id="307" r:id="rId32"/>
    <p:sldId id="308" r:id="rId33"/>
    <p:sldId id="309" r:id="rId34"/>
    <p:sldId id="262" r:id="rId35"/>
    <p:sldId id="267" r:id="rId36"/>
    <p:sldId id="270" r:id="rId37"/>
    <p:sldId id="323" r:id="rId38"/>
    <p:sldId id="324" r:id="rId39"/>
    <p:sldId id="325" r:id="rId40"/>
    <p:sldId id="326" r:id="rId41"/>
    <p:sldId id="271" r:id="rId42"/>
    <p:sldId id="273" r:id="rId43"/>
    <p:sldId id="274" r:id="rId44"/>
    <p:sldId id="310" r:id="rId45"/>
    <p:sldId id="269" r:id="rId46"/>
    <p:sldId id="275" r:id="rId47"/>
    <p:sldId id="311" r:id="rId48"/>
    <p:sldId id="281" r:id="rId49"/>
    <p:sldId id="312" r:id="rId50"/>
    <p:sldId id="313" r:id="rId51"/>
    <p:sldId id="314" r:id="rId52"/>
    <p:sldId id="316" r:id="rId53"/>
    <p:sldId id="317" r:id="rId54"/>
    <p:sldId id="318" r:id="rId55"/>
    <p:sldId id="320" r:id="rId56"/>
    <p:sldId id="319" r:id="rId57"/>
    <p:sldId id="321" r:id="rId58"/>
    <p:sldId id="322" r:id="rId59"/>
    <p:sldId id="327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4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45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5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3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7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3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1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7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9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4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67DB66F-5DF1-493F-9AC5-EBD7771028B7}" type="datetimeFigureOut">
              <a:rPr lang="en-US" smtClean="0"/>
              <a:t>12/7/15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4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7" y="-187158"/>
            <a:ext cx="9145625" cy="6858000"/>
          </a:xfrm>
        </p:spPr>
      </p:pic>
      <p:sp>
        <p:nvSpPr>
          <p:cNvPr id="7" name="TextBox 6"/>
          <p:cNvSpPr txBox="1"/>
          <p:nvPr/>
        </p:nvSpPr>
        <p:spPr>
          <a:xfrm>
            <a:off x="1357846" y="490360"/>
            <a:ext cx="6426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Solar-Power for Africa</a:t>
            </a:r>
          </a:p>
          <a:p>
            <a:pPr algn="ctr"/>
            <a:r>
              <a:rPr lang="en-US" sz="3600" dirty="0" smtClean="0"/>
              <a:t>Ethiopia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7608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Gained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268428"/>
            <a:ext cx="7543801" cy="4023360"/>
          </a:xfrm>
        </p:spPr>
        <p:txBody>
          <a:bodyPr/>
          <a:lstStyle/>
          <a:p>
            <a:r>
              <a:rPr lang="en-US" dirty="0"/>
              <a:t>Experienced first-hand the lack of accessible water outside of developed communities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Overcame language barriers in order to complete a </a:t>
            </a:r>
            <a:r>
              <a:rPr lang="en-US" dirty="0" smtClean="0"/>
              <a:t>project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Full immersion into a new </a:t>
            </a:r>
            <a:r>
              <a:rPr lang="en-US" dirty="0" smtClean="0"/>
              <a:t>culture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Exposed to engineering </a:t>
            </a:r>
            <a:r>
              <a:rPr lang="en-US" dirty="0" smtClean="0"/>
              <a:t>practices </a:t>
            </a:r>
            <a:r>
              <a:rPr lang="en-US" dirty="0"/>
              <a:t>that differ greatly than those used in the 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4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7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" y="0"/>
            <a:ext cx="456917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04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" y="0"/>
            <a:ext cx="456917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587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1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6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2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4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1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4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5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5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3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6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9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5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43" y="0"/>
            <a:ext cx="5174827" cy="6899770"/>
          </a:xfrm>
        </p:spPr>
      </p:pic>
    </p:spTree>
    <p:extLst>
      <p:ext uri="{BB962C8B-B14F-4D97-AF65-F5344CB8AC3E}">
        <p14:creationId xmlns:p14="http://schemas.microsoft.com/office/powerpoint/2010/main" val="397610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7596"/>
            <a:ext cx="9147934" cy="6875596"/>
          </a:xfrm>
        </p:spPr>
      </p:pic>
    </p:spTree>
    <p:extLst>
      <p:ext uri="{BB962C8B-B14F-4D97-AF65-F5344CB8AC3E}">
        <p14:creationId xmlns:p14="http://schemas.microsoft.com/office/powerpoint/2010/main" val="299874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4" b="-2443"/>
          <a:stretch/>
        </p:blipFill>
        <p:spPr>
          <a:xfrm>
            <a:off x="5154329" y="3449053"/>
            <a:ext cx="3445614" cy="274052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7" y="3750142"/>
            <a:ext cx="2986026" cy="2584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22920" cy="3559085"/>
          </a:xfrm>
          <a:prstGeom prst="rect">
            <a:avLst/>
          </a:prstGeom>
        </p:spPr>
      </p:pic>
      <p:pic>
        <p:nvPicPr>
          <p:cNvPr id="9" name="Picture 8" descr="ethiopiamapaprilpdf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142" y="254001"/>
            <a:ext cx="4029535" cy="28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5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58"/>
            <a:ext cx="9147935" cy="6862657"/>
          </a:xfrm>
        </p:spPr>
      </p:pic>
    </p:spTree>
    <p:extLst>
      <p:ext uri="{BB962C8B-B14F-4D97-AF65-F5344CB8AC3E}">
        <p14:creationId xmlns:p14="http://schemas.microsoft.com/office/powerpoint/2010/main" val="178885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9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-324305" y="365126"/>
            <a:ext cx="3188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Well # 1</a:t>
            </a:r>
            <a:br>
              <a:rPr lang="en-US" sz="4400" dirty="0" smtClean="0"/>
            </a:br>
            <a:r>
              <a:rPr lang="en-US" sz="3600" dirty="0" smtClean="0"/>
              <a:t>10 m, dry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805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396" y="0"/>
            <a:ext cx="5157574" cy="6876766"/>
          </a:xfrm>
        </p:spPr>
      </p:pic>
      <p:sp>
        <p:nvSpPr>
          <p:cNvPr id="5" name="TextBox 4"/>
          <p:cNvSpPr txBox="1"/>
          <p:nvPr/>
        </p:nvSpPr>
        <p:spPr>
          <a:xfrm>
            <a:off x="-893648" y="2284654"/>
            <a:ext cx="42493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Well # 2</a:t>
            </a:r>
          </a:p>
          <a:p>
            <a:pPr algn="ctr"/>
            <a:r>
              <a:rPr lang="en-US" sz="2400" dirty="0" smtClean="0"/>
              <a:t>30 m, almost dry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873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58"/>
            <a:ext cx="9147935" cy="6862657"/>
          </a:xfrm>
        </p:spPr>
      </p:pic>
    </p:spTree>
    <p:extLst>
      <p:ext uri="{BB962C8B-B14F-4D97-AF65-F5344CB8AC3E}">
        <p14:creationId xmlns:p14="http://schemas.microsoft.com/office/powerpoint/2010/main" val="22910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198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039" y="1060951"/>
            <a:ext cx="8141191" cy="4341968"/>
          </a:xfrm>
        </p:spPr>
      </p:pic>
    </p:spTree>
    <p:extLst>
      <p:ext uri="{BB962C8B-B14F-4D97-AF65-F5344CB8AC3E}">
        <p14:creationId xmlns:p14="http://schemas.microsoft.com/office/powerpoint/2010/main" val="414167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98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717" y="691226"/>
            <a:ext cx="8623441" cy="4599168"/>
          </a:xfrm>
        </p:spPr>
      </p:pic>
    </p:spTree>
    <p:extLst>
      <p:ext uri="{BB962C8B-B14F-4D97-AF65-F5344CB8AC3E}">
        <p14:creationId xmlns:p14="http://schemas.microsoft.com/office/powerpoint/2010/main" val="298158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199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09" y="1138433"/>
            <a:ext cx="7902269" cy="4214543"/>
          </a:xfrm>
        </p:spPr>
      </p:pic>
    </p:spTree>
    <p:extLst>
      <p:ext uri="{BB962C8B-B14F-4D97-AF65-F5344CB8AC3E}">
        <p14:creationId xmlns:p14="http://schemas.microsoft.com/office/powerpoint/2010/main" val="19899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3" y="200527"/>
            <a:ext cx="4150152" cy="339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579" y="1978526"/>
            <a:ext cx="4184316" cy="418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947" y="868948"/>
            <a:ext cx="379615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Solar irradiance is the highest on Earth</a:t>
            </a:r>
          </a:p>
          <a:p>
            <a:endParaRPr lang="en-US" dirty="0" smtClean="0"/>
          </a:p>
          <a:p>
            <a:r>
              <a:rPr lang="en-US" dirty="0" smtClean="0"/>
              <a:t>Typical value in Ohio is ~1200 kWh/m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387686" y="4010527"/>
            <a:ext cx="39169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Ethiopia is at high altitude and close to the equator (bottom edge of map).</a:t>
            </a:r>
          </a:p>
          <a:p>
            <a:endParaRPr lang="en-US" dirty="0"/>
          </a:p>
          <a:p>
            <a:r>
              <a:rPr lang="en-US" dirty="0" smtClean="0"/>
              <a:t>Population about 100 million people.</a:t>
            </a:r>
          </a:p>
          <a:p>
            <a:endParaRPr lang="en-US" dirty="0"/>
          </a:p>
          <a:p>
            <a:r>
              <a:rPr lang="en-US" dirty="0" smtClean="0"/>
              <a:t>Mostly rural farmers.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97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957" y="1106283"/>
            <a:ext cx="7543801" cy="4023360"/>
          </a:xfrm>
        </p:spPr>
      </p:pic>
    </p:spTree>
    <p:extLst>
      <p:ext uri="{BB962C8B-B14F-4D97-AF65-F5344CB8AC3E}">
        <p14:creationId xmlns:p14="http://schemas.microsoft.com/office/powerpoint/2010/main" val="4462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3698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0033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8740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6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396" y="0"/>
            <a:ext cx="5157574" cy="6876766"/>
          </a:xfrm>
        </p:spPr>
      </p:pic>
    </p:spTree>
    <p:extLst>
      <p:ext uri="{BB962C8B-B14F-4D97-AF65-F5344CB8AC3E}">
        <p14:creationId xmlns:p14="http://schemas.microsoft.com/office/powerpoint/2010/main" val="20885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935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6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994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2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664593" y="3687067"/>
            <a:ext cx="218198" cy="201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882791" y="3485649"/>
            <a:ext cx="588911" cy="243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68038" y="3485649"/>
            <a:ext cx="400144" cy="177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5-Point Star 10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1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4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053" y="2053402"/>
            <a:ext cx="87830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-Engineering</a:t>
            </a:r>
            <a:r>
              <a:rPr lang="en-US" dirty="0"/>
              <a:t>, Architecture, Design, and Marketing undergraduate students from the University of Cincinnati (UC) will collaborate with their counterparts at Dire Dawa University (DDU) to assemble outdoor solar lighting from components as a learning experience for in country manufacture of solar lighting.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-The </a:t>
            </a:r>
            <a:r>
              <a:rPr lang="en-US" dirty="0"/>
              <a:t>project will be conducted in December, during a visit </a:t>
            </a:r>
            <a:r>
              <a:rPr lang="en-US"/>
              <a:t>by </a:t>
            </a:r>
            <a:r>
              <a:rPr lang="en-US" smtClean="0"/>
              <a:t>14 UC </a:t>
            </a:r>
            <a:r>
              <a:rPr lang="en-US" dirty="0"/>
              <a:t>students to Dire Dawa.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-A </a:t>
            </a:r>
            <a:r>
              <a:rPr lang="en-US" dirty="0"/>
              <a:t>target village, in the Oromo Mountains, will be fitted with 35 outdoor lights that will improve safety and living standards in an area with no grid </a:t>
            </a:r>
            <a:r>
              <a:rPr lang="en-US" dirty="0" smtClean="0"/>
              <a:t>power</a:t>
            </a:r>
          </a:p>
          <a:p>
            <a:endParaRPr lang="en-US" dirty="0"/>
          </a:p>
          <a:p>
            <a:r>
              <a:rPr lang="en-US" dirty="0" smtClean="0"/>
              <a:t>-Students </a:t>
            </a:r>
            <a:r>
              <a:rPr lang="en-US" dirty="0"/>
              <a:t>will assess the impact and viability of </a:t>
            </a:r>
            <a:r>
              <a:rPr lang="en-US" dirty="0" smtClean="0"/>
              <a:t>a </a:t>
            </a:r>
            <a:r>
              <a:rPr lang="en-US" dirty="0"/>
              <a:t>business model for the student designs.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-The </a:t>
            </a:r>
            <a:r>
              <a:rPr lang="en-US" dirty="0"/>
              <a:t>interaction is expected to lead to long-term relationships between the US and Ethiopian students as well as between the two groups of students and the village. </a:t>
            </a:r>
          </a:p>
        </p:txBody>
      </p:sp>
    </p:spTree>
    <p:extLst>
      <p:ext uri="{BB962C8B-B14F-4D97-AF65-F5344CB8AC3E}">
        <p14:creationId xmlns:p14="http://schemas.microsoft.com/office/powerpoint/2010/main" val="232162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053" y="2053402"/>
            <a:ext cx="87830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-80 % of Marriages in the </a:t>
            </a:r>
            <a:r>
              <a:rPr lang="en-US" dirty="0" err="1" smtClean="0"/>
              <a:t>Oromia</a:t>
            </a:r>
            <a:r>
              <a:rPr lang="en-US" dirty="0" smtClean="0"/>
              <a:t> region of Ethiopia are by abduction.</a:t>
            </a:r>
          </a:p>
          <a:p>
            <a:endParaRPr lang="en-US" dirty="0" smtClean="0"/>
          </a:p>
          <a:p>
            <a:r>
              <a:rPr lang="en-US" dirty="0" smtClean="0"/>
              <a:t>-Partly this is an accepted cultural custom but partially it is against the girls will.</a:t>
            </a:r>
          </a:p>
          <a:p>
            <a:endParaRPr lang="en-US" dirty="0" smtClean="0"/>
          </a:p>
          <a:p>
            <a:r>
              <a:rPr lang="en-US" dirty="0" smtClean="0"/>
              <a:t>-Often abductions occur at night so improved lighting can help prevent unwanted abduction.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789" y="1795697"/>
            <a:ext cx="4861663" cy="50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4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84" y="2394952"/>
            <a:ext cx="7239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09" y="1695015"/>
            <a:ext cx="6644104" cy="46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7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68" y="2073442"/>
            <a:ext cx="8234947" cy="34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77" y="1804875"/>
            <a:ext cx="7297153" cy="44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2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3" y="-27432"/>
            <a:ext cx="8478904" cy="636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568038" y="3474460"/>
            <a:ext cx="427888" cy="173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207288" y="3591284"/>
            <a:ext cx="302121" cy="113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4140151" y="3697297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3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5979" y="3877078"/>
            <a:ext cx="115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447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888385" y="3743016"/>
            <a:ext cx="251766" cy="173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709353" y="3899673"/>
            <a:ext cx="145464" cy="235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n 5"/>
          <p:cNvSpPr/>
          <p:nvPr/>
        </p:nvSpPr>
        <p:spPr>
          <a:xfrm>
            <a:off x="4140151" y="3697297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n 9"/>
          <p:cNvSpPr/>
          <p:nvPr/>
        </p:nvSpPr>
        <p:spPr>
          <a:xfrm>
            <a:off x="3677101" y="4157422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1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570800" y="3664688"/>
            <a:ext cx="106301" cy="106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3463182" y="3743018"/>
            <a:ext cx="213919" cy="3524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n 5"/>
          <p:cNvSpPr/>
          <p:nvPr/>
        </p:nvSpPr>
        <p:spPr>
          <a:xfrm>
            <a:off x="3677101" y="4157422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n 6"/>
          <p:cNvSpPr/>
          <p:nvPr/>
        </p:nvSpPr>
        <p:spPr>
          <a:xfrm>
            <a:off x="4140151" y="3697297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 &amp;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963077"/>
            <a:ext cx="7543801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Forge relationships between the University of Cincinnati </a:t>
            </a:r>
            <a:r>
              <a:rPr lang="en-US" dirty="0"/>
              <a:t>and Ethiopian </a:t>
            </a:r>
            <a:r>
              <a:rPr lang="en-US" dirty="0" smtClean="0"/>
              <a:t>undergraduate students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Entrepreneurial approach to development assistance as a partnership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Application of engineering, design, and business training towards a collaborative project that can improve the living standard for rural sub-Saharan communities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626" y="2625248"/>
            <a:ext cx="1279533" cy="1312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159" y="2644657"/>
            <a:ext cx="1288748" cy="1273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327" y="2545301"/>
            <a:ext cx="1264651" cy="14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3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1432</TotalTime>
  <Words>337</Words>
  <Application>Microsoft Macintosh PowerPoint</Application>
  <PresentationFormat>On-screen Show (4:3)</PresentationFormat>
  <Paragraphs>60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Accomplishments &amp; Impacts</vt:lpstr>
      <vt:lpstr>What I Gained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Quinter</dc:creator>
  <cp:lastModifiedBy>Gregory</cp:lastModifiedBy>
  <cp:revision>37</cp:revision>
  <cp:lastPrinted>2015-10-13T14:16:38Z</cp:lastPrinted>
  <dcterms:created xsi:type="dcterms:W3CDTF">2014-01-06T00:28:30Z</dcterms:created>
  <dcterms:modified xsi:type="dcterms:W3CDTF">2015-12-07T20:29:54Z</dcterms:modified>
</cp:coreProperties>
</file>